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06" r:id="rId2"/>
    <p:sldId id="262" r:id="rId3"/>
    <p:sldId id="302" r:id="rId4"/>
    <p:sldId id="297" r:id="rId5"/>
    <p:sldId id="307" r:id="rId6"/>
    <p:sldId id="30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19BD3"/>
    <a:srgbClr val="005A7C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0" autoAdjust="0"/>
    <p:restoredTop sz="84648" autoAdjust="0"/>
  </p:normalViewPr>
  <p:slideViewPr>
    <p:cSldViewPr snapToGrid="0" snapToObjects="1">
      <p:cViewPr varScale="1">
        <p:scale>
          <a:sx n="56" d="100"/>
          <a:sy n="56" d="100"/>
        </p:scale>
        <p:origin x="192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7/16/23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7/16/23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70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E3C5-7A63-C540-8945-10FC0F76A541}"/>
              </a:ext>
            </a:extLst>
          </p:cNvPr>
          <p:cNvSpPr/>
          <p:nvPr userDrawn="1"/>
        </p:nvSpPr>
        <p:spPr>
          <a:xfrm>
            <a:off x="0" y="0"/>
            <a:ext cx="3948913" cy="6858000"/>
          </a:xfrm>
          <a:prstGeom prst="rect">
            <a:avLst/>
          </a:prstGeom>
          <a:solidFill>
            <a:srgbClr val="6C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249"/>
          <a:stretch/>
        </p:blipFill>
        <p:spPr>
          <a:xfrm>
            <a:off x="3782201" y="2"/>
            <a:ext cx="840980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23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CEBE15-3FF7-4EE7-9079-3E7D59E6C6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5" b="-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A2213-EC7E-4C07-ABA0-9EB9F8E0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1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8" r:id="rId3"/>
    <p:sldLayoutId id="2147483679" r:id="rId4"/>
    <p:sldLayoutId id="2147483680" r:id="rId5"/>
    <p:sldLayoutId id="2147483676" r:id="rId6"/>
    <p:sldLayoutId id="2147483672" r:id="rId7"/>
    <p:sldLayoutId id="2147483673" r:id="rId8"/>
    <p:sldLayoutId id="2147483674" r:id="rId9"/>
    <p:sldLayoutId id="214748367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55EB1-A893-779F-F598-EF71D71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B90303A-DD08-BBAE-FFD5-10D7F30B0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21653"/>
            <a:ext cx="6214110" cy="1328935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A5B15824-F38D-5E2F-7F1D-5455E20F5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78884"/>
            <a:ext cx="7073900" cy="1655762"/>
          </a:xfrm>
        </p:spPr>
        <p:txBody>
          <a:bodyPr>
            <a:normAutofit/>
          </a:bodyPr>
          <a:lstStyle/>
          <a:p>
            <a:r>
              <a:rPr lang="en-US" sz="2400" b="0" dirty="0"/>
              <a:t>Border Gateway Protocol (BGP)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857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Interior and Exterior Border Gateway Protocol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5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IBGP Vs. EBGP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What’s the Difference?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F247F-E219-469B-1C4B-A0FDE7E2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218" y="1890708"/>
            <a:ext cx="4571639" cy="3508098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6820573" cy="5399365"/>
          </a:xfrm>
        </p:spPr>
        <p:txBody>
          <a:bodyPr>
            <a:normAutofit/>
          </a:bodyPr>
          <a:lstStyle/>
          <a:p>
            <a:r>
              <a:rPr lang="en-US" sz="1800" dirty="0"/>
              <a:t>The only configuration difference between IBGP and EBGP is the peer-as configured</a:t>
            </a:r>
          </a:p>
          <a:p>
            <a:pPr lvl="1"/>
            <a:r>
              <a:rPr lang="en-US" sz="1600" dirty="0"/>
              <a:t>When the peer-as is the same as the local router’s AS, then the peering is an IBGP peering</a:t>
            </a:r>
          </a:p>
          <a:p>
            <a:pPr lvl="1"/>
            <a:r>
              <a:rPr lang="en-US" sz="1600" dirty="0"/>
              <a:t>When the peer-as is different than the local router’s AS, then it is an EBGP peering</a:t>
            </a:r>
          </a:p>
          <a:p>
            <a:r>
              <a:rPr lang="en-US" sz="1800" dirty="0"/>
              <a:t>IBGP and EBGP have different loop avoidance rules</a:t>
            </a:r>
          </a:p>
          <a:p>
            <a:r>
              <a:rPr lang="en-US" sz="1800" dirty="0"/>
              <a:t>IBGP and EBGP have different peering connection rules</a:t>
            </a:r>
          </a:p>
        </p:txBody>
      </p:sp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IBGP Split Horizon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AEB33039-A506-16C8-AC04-53EEA0CB75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5"/>
            <a:ext cx="11380547" cy="3601879"/>
          </a:xfrm>
        </p:spPr>
        <p:txBody>
          <a:bodyPr>
            <a:normAutofit/>
          </a:bodyPr>
          <a:lstStyle/>
          <a:p>
            <a:r>
              <a:rPr lang="en-US" dirty="0"/>
              <a:t>IBGP’s loop avoidance mechanism is called ‘split horizon’</a:t>
            </a:r>
          </a:p>
          <a:p>
            <a:r>
              <a:rPr lang="en-US" dirty="0"/>
              <a:t>A route learned from an IBGP peer cannot be re-advertised to another IBGP peer</a:t>
            </a:r>
          </a:p>
          <a:p>
            <a:pPr lvl="1"/>
            <a:r>
              <a:rPr lang="en-US" dirty="0"/>
              <a:t>This creates a full-mesh requirement of BGP peering sessions to ensure complete reachability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E1AD29-3701-2F8A-2D8E-9C485923D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49" y="2784198"/>
            <a:ext cx="68199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IBGP Route Advertisement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AEB33039-A506-16C8-AC04-53EEA0CB75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5820566" cy="3601879"/>
          </a:xfrm>
        </p:spPr>
        <p:txBody>
          <a:bodyPr>
            <a:normAutofit/>
          </a:bodyPr>
          <a:lstStyle/>
          <a:p>
            <a:r>
              <a:rPr lang="en-US" dirty="0"/>
              <a:t>When a router advertises a route to an IBGP peer, the next-hop attribute is not changed</a:t>
            </a:r>
          </a:p>
          <a:p>
            <a:pPr lvl="1"/>
            <a:r>
              <a:rPr lang="en-US" dirty="0"/>
              <a:t>This can cause issues when a route learned from a EBGP peer is re-advertised to an IBGP peer </a:t>
            </a:r>
          </a:p>
          <a:p>
            <a:r>
              <a:rPr lang="en-US" dirty="0"/>
              <a:t>IBGP </a:t>
            </a:r>
            <a:r>
              <a:rPr lang="en-US" dirty="0" err="1"/>
              <a:t>peerings</a:t>
            </a:r>
            <a:r>
              <a:rPr lang="en-US" dirty="0"/>
              <a:t> should be made to loopback interfaces</a:t>
            </a:r>
          </a:p>
          <a:p>
            <a:pPr lvl="1"/>
            <a:r>
              <a:rPr lang="en-US" dirty="0"/>
              <a:t>Loopback connectivity is needed, typically resulting in the need for another IGP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4FD06-6916-E369-0BB5-C971A77B4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292" y="1442977"/>
            <a:ext cx="47752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9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EBGP Loop Avoidance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AEB33039-A506-16C8-AC04-53EEA0CB75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5820566" cy="4281765"/>
          </a:xfrm>
        </p:spPr>
        <p:txBody>
          <a:bodyPr>
            <a:normAutofit/>
          </a:bodyPr>
          <a:lstStyle/>
          <a:p>
            <a:r>
              <a:rPr lang="en-US" dirty="0"/>
              <a:t>When a router receives a route advertisement from an EBGP peer the AS Path attribute will be inspected</a:t>
            </a:r>
          </a:p>
          <a:p>
            <a:pPr lvl="1"/>
            <a:r>
              <a:rPr lang="en-US" dirty="0"/>
              <a:t>If the local routers’ ASN is contained in the AS Path attribute, the route will be dropped</a:t>
            </a:r>
          </a:p>
          <a:p>
            <a:pPr lvl="1"/>
            <a:r>
              <a:rPr lang="en-US" dirty="0"/>
              <a:t>This prevents routing loops</a:t>
            </a:r>
          </a:p>
          <a:p>
            <a:r>
              <a:rPr lang="en-US" dirty="0"/>
              <a:t>EBGP </a:t>
            </a:r>
            <a:r>
              <a:rPr lang="en-US"/>
              <a:t>peering sessions </a:t>
            </a:r>
            <a:r>
              <a:rPr lang="en-US" dirty="0"/>
              <a:t>should be made to interface addresses</a:t>
            </a:r>
          </a:p>
          <a:p>
            <a:pPr lvl="1"/>
            <a:r>
              <a:rPr lang="en-US" dirty="0"/>
              <a:t>EBGP TCP packet has a TTL of 1, causing the packet to be dropped if the peer is more than 1 hop away</a:t>
            </a:r>
          </a:p>
          <a:p>
            <a:pPr lvl="1"/>
            <a:r>
              <a:rPr lang="en-US" dirty="0" err="1"/>
              <a:t>Multihop</a:t>
            </a:r>
            <a:r>
              <a:rPr lang="en-US" dirty="0"/>
              <a:t> may be configured to bypass this restriction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4652C6-8B2F-3123-BFF6-AB419ABEB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292" y="1675030"/>
            <a:ext cx="52705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93347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F285A3B3-609E-4C1A-8BAE-BF11F9DEBC14}"/>
</file>

<file path=customXml/itemProps2.xml><?xml version="1.0" encoding="utf-8"?>
<ds:datastoreItem xmlns:ds="http://schemas.openxmlformats.org/officeDocument/2006/customXml" ds:itemID="{52F83AE9-B82A-48CD-BEA6-D12BCED3571C}"/>
</file>

<file path=customXml/itemProps3.xml><?xml version="1.0" encoding="utf-8"?>
<ds:datastoreItem xmlns:ds="http://schemas.openxmlformats.org/officeDocument/2006/customXml" ds:itemID="{B586158E-4226-4687-857A-D2BAB6A9C38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22697</TotalTime>
  <Words>276</Words>
  <Application>Microsoft Macintosh PowerPoint</Application>
  <PresentationFormat>Widescreen</PresentationFormat>
  <Paragraphs>38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Open Sans</vt:lpstr>
      <vt:lpstr>Open Sans Semibold</vt:lpstr>
      <vt:lpstr>Roboto Slab</vt:lpstr>
      <vt:lpstr>InfoSec Institute</vt:lpstr>
      <vt:lpstr>JNCIS-ENT</vt:lpstr>
      <vt:lpstr>IBGP Vs. EBGP</vt:lpstr>
      <vt:lpstr>What’s the Difference?</vt:lpstr>
      <vt:lpstr>IBGP Split Horizon</vt:lpstr>
      <vt:lpstr>IBGP Route Advertisement</vt:lpstr>
      <vt:lpstr>EBGP Loop Avoidance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124</cp:revision>
  <dcterms:created xsi:type="dcterms:W3CDTF">2019-02-27T16:42:59Z</dcterms:created>
  <dcterms:modified xsi:type="dcterms:W3CDTF">2023-07-16T20:24:06Z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